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2" r:id="rId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FBD17"/>
    <a:srgbClr val="054317"/>
    <a:srgbClr val="1A6613"/>
    <a:srgbClr val="FFBA03"/>
    <a:srgbClr val="ECB409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5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3B9F0CED-7E24-BF4C-9217-89A85EA4613D}" type="datetimeFigureOut">
              <a:rPr lang="en-US"/>
              <a:pPr>
                <a:defRPr/>
              </a:pPr>
              <a:t>2/23/2017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02E9CC9B-1844-7749-A6D1-3AF634BC8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4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8A491313-BF83-BC4F-87DA-A29417CF61EE}" type="datetimeFigureOut">
              <a:rPr lang="en-US"/>
              <a:pPr>
                <a:defRPr/>
              </a:pPr>
              <a:t>2/23/2017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noProof="0" smtClean="0"/>
              <a:t>Click to edit Master text styles</a:t>
            </a:r>
            <a:endParaRPr lang="en-US" noProof="0"/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42310910-2610-F946-B908-1B939B60B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8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croll_GrnDuo cop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025" r="139" b="24075"/>
          <a:stretch>
            <a:fillRect/>
          </a:stretch>
        </p:blipFill>
        <p:spPr bwMode="auto">
          <a:xfrm>
            <a:off x="0" y="-7938"/>
            <a:ext cx="9144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42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5800" y="533400"/>
            <a:ext cx="7620000" cy="5715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10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00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A661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54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>
                    <a:lumMod val="50000"/>
                  </a:schemeClr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99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Johnson-Center_Architecural_Detai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0"/>
            <a:ext cx="8875712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39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0" descr="Bull Run_Architecural_Detail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7086600" cy="693582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0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" name="Picture 1" descr="Founder's Hall_Architecural Detail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63"/>
          <a:stretch/>
        </p:blipFill>
        <p:spPr>
          <a:xfrm>
            <a:off x="3733800" y="0"/>
            <a:ext cx="5410200" cy="689041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6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0826017.jpg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13677"/>
          <a:stretch/>
        </p:blipFill>
        <p:spPr>
          <a:xfrm>
            <a:off x="0" y="0"/>
            <a:ext cx="9144000" cy="4648200"/>
          </a:xfrm>
          <a:prstGeom prst="rect">
            <a:avLst/>
          </a:prstGeom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63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404245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1" b="6737"/>
          <a:stretch>
            <a:fillRect/>
          </a:stretch>
        </p:blipFill>
        <p:spPr bwMode="auto">
          <a:xfrm>
            <a:off x="0" y="0"/>
            <a:ext cx="9144000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tx2">
              <a:alpha val="66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4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3110858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 b="12827"/>
          <a:stretch>
            <a:fillRect/>
          </a:stretch>
        </p:blipFill>
        <p:spPr bwMode="auto">
          <a:xfrm>
            <a:off x="0" y="0"/>
            <a:ext cx="9144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tx1">
              <a:alpha val="66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3011573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0" b="3087"/>
          <a:stretch>
            <a:fillRect/>
          </a:stretch>
        </p:blipFill>
        <p:spPr bwMode="auto">
          <a:xfrm>
            <a:off x="0" y="0"/>
            <a:ext cx="9144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9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/>
          </p:nvPr>
        </p:nvSpPr>
        <p:spPr>
          <a:xfrm>
            <a:off x="7696200" y="381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05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/>
          </p:nvPr>
        </p:nvSpPr>
        <p:spPr>
          <a:xfrm>
            <a:off x="7696200" y="838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/>
          </p:nvPr>
        </p:nvSpPr>
        <p:spPr>
          <a:xfrm>
            <a:off x="7696200" y="1295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/>
          </p:nvPr>
        </p:nvSpPr>
        <p:spPr>
          <a:xfrm>
            <a:off x="7696200" y="17526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endParaRPr lang="en-US" dirty="0" smtClean="0"/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/>
          </p:nvPr>
        </p:nvSpPr>
        <p:spPr>
          <a:xfrm>
            <a:off x="7696200" y="22098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/>
          </p:nvPr>
        </p:nvSpPr>
        <p:spPr>
          <a:xfrm>
            <a:off x="7696200" y="2667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/>
          </p:nvPr>
        </p:nvSpPr>
        <p:spPr>
          <a:xfrm>
            <a:off x="7696200" y="3124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/>
          </p:nvPr>
        </p:nvSpPr>
        <p:spPr>
          <a:xfrm>
            <a:off x="7696200" y="3581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/>
          </p:nvPr>
        </p:nvSpPr>
        <p:spPr>
          <a:xfrm>
            <a:off x="7696200" y="40386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/>
          </p:nvPr>
        </p:nvSpPr>
        <p:spPr>
          <a:xfrm>
            <a:off x="7696200" y="44958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/>
          </p:nvPr>
        </p:nvSpPr>
        <p:spPr>
          <a:xfrm>
            <a:off x="7696200" y="4953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/>
          </p:nvPr>
        </p:nvSpPr>
        <p:spPr>
          <a:xfrm>
            <a:off x="7696200" y="5410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/>
          </p:nvPr>
        </p:nvSpPr>
        <p:spPr>
          <a:xfrm>
            <a:off x="7696200" y="5867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10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8077200" cy="5029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6996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38862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495800" y="1066800"/>
            <a:ext cx="38862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6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848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4343400"/>
            <a:ext cx="8077200" cy="1981200"/>
          </a:xfrm>
        </p:spPr>
        <p:txBody>
          <a:bodyPr numCol="3"/>
          <a:lstStyle>
            <a:lvl1pPr>
              <a:defRPr baseline="0"/>
            </a:lvl1pPr>
            <a:lvl2pPr marL="0" indent="0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04800" y="838200"/>
            <a:ext cx="8077200" cy="32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5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919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1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381000" y="381000"/>
            <a:ext cx="8001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34"/>
          <p:cNvSpPr txBox="1">
            <a:spLocks/>
          </p:cNvSpPr>
          <p:nvPr/>
        </p:nvSpPr>
        <p:spPr>
          <a:xfrm>
            <a:off x="4648200" y="6477000"/>
            <a:ext cx="3733800" cy="304800"/>
          </a:xfrm>
          <a:prstGeom prst="rect">
            <a:avLst/>
          </a:prstGeom>
        </p:spPr>
        <p:txBody>
          <a:bodyPr rIns="0"/>
          <a:lstStyle>
            <a:lvl1pPr marL="0" algn="l" rtl="0" latinLnBrk="0">
              <a:defRPr sz="900" kern="1200" cap="all" spc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spc="150" dirty="0" smtClean="0">
                <a:solidFill>
                  <a:srgbClr val="000000"/>
                </a:solidFill>
              </a:rPr>
              <a:t>GEORGE MASON UNIVERSITY</a:t>
            </a:r>
            <a:endParaRPr lang="en-US" kern="0" spc="15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4" r:id="rId9"/>
    <p:sldLayoutId id="2147483728" r:id="rId10"/>
    <p:sldLayoutId id="2147483712" r:id="rId11"/>
    <p:sldLayoutId id="2147483725" r:id="rId12"/>
    <p:sldLayoutId id="2147483726" r:id="rId13"/>
    <p:sldLayoutId id="2147483727" r:id="rId14"/>
    <p:sldLayoutId id="2147483713" r:id="rId15"/>
    <p:sldLayoutId id="2147483717" r:id="rId16"/>
    <p:sldLayoutId id="2147483724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cap="small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  <a:extLst/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4800" y="304800"/>
            <a:ext cx="8077200" cy="2514600"/>
          </a:xfrm>
        </p:spPr>
        <p:txBody>
          <a:bodyPr anchor="ctr">
            <a:normAutofit fontScale="9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Calibri" charset="0"/>
              </a:rPr>
              <a:t>A </a:t>
            </a:r>
            <a:r>
              <a:rPr lang="en-US" sz="3200" dirty="0" smtClean="0">
                <a:latin typeface="Calibri" charset="0"/>
              </a:rPr>
              <a:t>Multi-level, </a:t>
            </a:r>
            <a:r>
              <a:rPr lang="en-US" sz="3200" dirty="0">
                <a:latin typeface="Calibri" charset="0"/>
              </a:rPr>
              <a:t>Computational Model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Calibri" charset="0"/>
              </a:rPr>
              <a:t>to </a:t>
            </a:r>
            <a:r>
              <a:rPr lang="en-US" sz="3200" dirty="0" smtClean="0">
                <a:latin typeface="Calibri" charset="0"/>
              </a:rPr>
              <a:t>Study Social </a:t>
            </a:r>
            <a:r>
              <a:rPr lang="en-US" sz="3200" dirty="0">
                <a:latin typeface="Calibri" charset="0"/>
              </a:rPr>
              <a:t>Complexity </a:t>
            </a:r>
            <a:endParaRPr lang="en-US" sz="3200" dirty="0" smtClean="0">
              <a:latin typeface="Calibri" charset="0"/>
            </a:endParaRP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Calibri" charset="0"/>
              </a:rPr>
              <a:t>and 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Calibri" charset="0"/>
              </a:rPr>
              <a:t>World </a:t>
            </a:r>
            <a:r>
              <a:rPr lang="en-US" sz="3200" dirty="0">
                <a:latin typeface="Calibri" charset="0"/>
              </a:rPr>
              <a:t>Order</a:t>
            </a:r>
          </a:p>
          <a:p>
            <a:pPr marL="0" indent="0"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843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5181600"/>
            <a:ext cx="4876800" cy="1447800"/>
          </a:xfrm>
        </p:spPr>
        <p:txBody>
          <a:bodyPr/>
          <a:lstStyle/>
          <a:p>
            <a:pPr marL="0" indent="0"/>
            <a:r>
              <a:rPr lang="en-US" sz="1200" dirty="0" smtClean="0">
                <a:latin typeface="Calibri" charset="0"/>
              </a:rPr>
              <a:t>I </a:t>
            </a:r>
            <a:r>
              <a:rPr lang="en-US" sz="1200" dirty="0">
                <a:latin typeface="Calibri" charset="0"/>
              </a:rPr>
              <a:t>have been inspired to </a:t>
            </a:r>
            <a:r>
              <a:rPr lang="en-US" sz="1200" dirty="0" smtClean="0">
                <a:latin typeface="Calibri" charset="0"/>
              </a:rPr>
              <a:t>this </a:t>
            </a:r>
            <a:r>
              <a:rPr lang="en-US" sz="1200" dirty="0">
                <a:latin typeface="Calibri" charset="0"/>
              </a:rPr>
              <a:t>research by ideas I have learned from many </a:t>
            </a:r>
            <a:r>
              <a:rPr lang="en-US" sz="1200" dirty="0" smtClean="0">
                <a:latin typeface="Calibri" charset="0"/>
              </a:rPr>
              <a:t>scientists, researchers and pioneers, </a:t>
            </a:r>
            <a:r>
              <a:rPr lang="en-US" sz="1200" dirty="0">
                <a:latin typeface="Calibri" charset="0"/>
              </a:rPr>
              <a:t>but especially from Dr. Claudio </a:t>
            </a:r>
            <a:r>
              <a:rPr lang="en-US" sz="1200" dirty="0" err="1">
                <a:latin typeface="Calibri" charset="0"/>
              </a:rPr>
              <a:t>Cioffi</a:t>
            </a:r>
            <a:r>
              <a:rPr lang="en-US" sz="1200" dirty="0">
                <a:latin typeface="Calibri" charset="0"/>
              </a:rPr>
              <a:t>-Revilla, Dr. William Kennedy and Dr. John </a:t>
            </a:r>
            <a:r>
              <a:rPr lang="en-US" sz="1200" dirty="0" smtClean="0">
                <a:latin typeface="Calibri" charset="0"/>
              </a:rPr>
              <a:t>Dale –members of </a:t>
            </a:r>
            <a:r>
              <a:rPr lang="en-US" sz="1200" dirty="0">
                <a:latin typeface="Calibri" charset="0"/>
              </a:rPr>
              <a:t>my dissertation committee. I am particularly </a:t>
            </a:r>
            <a:r>
              <a:rPr lang="en-US" sz="1200" dirty="0" smtClean="0">
                <a:latin typeface="Calibri" charset="0"/>
              </a:rPr>
              <a:t>indebted </a:t>
            </a:r>
            <a:r>
              <a:rPr lang="en-US" sz="1200" dirty="0">
                <a:latin typeface="Calibri" charset="0"/>
              </a:rPr>
              <a:t>to Dr. </a:t>
            </a:r>
            <a:r>
              <a:rPr lang="en-US" sz="1200" dirty="0" err="1">
                <a:latin typeface="Calibri" charset="0"/>
              </a:rPr>
              <a:t>Cioffi</a:t>
            </a:r>
            <a:r>
              <a:rPr lang="en-US" sz="1200" dirty="0">
                <a:latin typeface="Calibri" charset="0"/>
              </a:rPr>
              <a:t> for </a:t>
            </a:r>
            <a:r>
              <a:rPr lang="en-US" sz="1200" dirty="0" smtClean="0">
                <a:latin typeface="Calibri" charset="0"/>
              </a:rPr>
              <a:t>much of </a:t>
            </a:r>
            <a:r>
              <a:rPr lang="en-US" sz="1200" dirty="0">
                <a:latin typeface="Calibri" charset="0"/>
              </a:rPr>
              <a:t>the background knowledge necessary to approach this project. </a:t>
            </a:r>
            <a:endParaRPr lang="en-US" sz="1200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6200" y="3264694"/>
            <a:ext cx="422755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Clarence Dillon</a:t>
            </a:r>
          </a:p>
          <a:p>
            <a:r>
              <a:rPr lang="en-US" sz="1400" i="1" dirty="0" smtClean="0">
                <a:solidFill>
                  <a:schemeClr val="tx2"/>
                </a:solidFill>
              </a:rPr>
              <a:t>Candidate, Computational Social Science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Department of Computational and Data Sciences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Graduate College of Science,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   George Mason University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onBrand.pxtx">
  <a:themeElements>
    <a:clrScheme name="Custom 6">
      <a:dk1>
        <a:srgbClr val="116020"/>
      </a:dk1>
      <a:lt1>
        <a:sysClr val="window" lastClr="FFFFFF"/>
      </a:lt1>
      <a:dk2>
        <a:srgbClr val="1E6E86"/>
      </a:dk2>
      <a:lt2>
        <a:srgbClr val="C5D1D7"/>
      </a:lt2>
      <a:accent1>
        <a:srgbClr val="990B01"/>
      </a:accent1>
      <a:accent2>
        <a:srgbClr val="DFBD17"/>
      </a:accent2>
      <a:accent3>
        <a:srgbClr val="99611F"/>
      </a:accent3>
      <a:accent4>
        <a:srgbClr val="8C7B70"/>
      </a:accent4>
      <a:accent5>
        <a:srgbClr val="719920"/>
      </a:accent5>
      <a:accent6>
        <a:srgbClr val="EE6D17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</Words>
  <Application>Microsoft Office PowerPoint</Application>
  <PresentationFormat>On-screen Show (4:3)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ＭＳ Ｐゴシック</vt:lpstr>
      <vt:lpstr>MasonBrand.pxtx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2010-04-19T20:44:32Z</dcterms:created>
  <dcterms:modified xsi:type="dcterms:W3CDTF">2017-02-23T21:19:12Z</dcterms:modified>
</cp:coreProperties>
</file>